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8" r:id="rId2"/>
    <p:sldId id="263" r:id="rId3"/>
    <p:sldId id="268" r:id="rId4"/>
    <p:sldId id="262" r:id="rId5"/>
    <p:sldId id="265" r:id="rId6"/>
    <p:sldId id="260" r:id="rId7"/>
    <p:sldId id="261" r:id="rId8"/>
    <p:sldId id="267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79787" autoAdjust="0"/>
  </p:normalViewPr>
  <p:slideViewPr>
    <p:cSldViewPr snapToGrid="0" snapToObjects="1">
      <p:cViewPr>
        <p:scale>
          <a:sx n="50" d="100"/>
          <a:sy n="50" d="100"/>
        </p:scale>
        <p:origin x="-1738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Adjust the adapter status of your Pricing Integration Adapter to correspond with its connection to the Mock Server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What happens to the data status of subscribed data when the Mock Server becomes unavailable?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2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1484A111-54A2-4FD0-8274-87EFDA8AFBAB}" type="presOf" srcId="{2DA52980-6A27-49BA-8B77-B697F3969B13}" destId="{7C659590-2083-46A6-88A1-1EE87B2B23CF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731B69C0-866D-4A41-89CB-74B2F9DCAC6B}" type="presOf" srcId="{DAFDCCE1-C6A4-431D-90CC-5F8A087A1BAC}" destId="{95D3A656-92C6-4736-8E95-7FD1DA7F25D2}" srcOrd="0" destOrd="0" presId="urn:microsoft.com/office/officeart/2005/8/layout/process4"/>
    <dgm:cxn modelId="{1DDC4294-FC75-483E-BA4E-45048EC36DE8}" type="presOf" srcId="{12636DEF-DD0B-4D37-9B84-278F003553FA}" destId="{CC3FCBDB-870F-44CA-9E08-34E90EB99F4F}" srcOrd="0" destOrd="0" presId="urn:microsoft.com/office/officeart/2005/8/layout/process4"/>
    <dgm:cxn modelId="{909A8781-5B41-4C87-9147-2695B498FA73}" type="presParOf" srcId="{95D3A656-92C6-4736-8E95-7FD1DA7F25D2}" destId="{26F9EC10-39B2-4294-9F09-C1CC12866295}" srcOrd="0" destOrd="0" presId="urn:microsoft.com/office/officeart/2005/8/layout/process4"/>
    <dgm:cxn modelId="{F6A3E3AF-24E9-46CC-981F-A892B109F6AC}" type="presParOf" srcId="{26F9EC10-39B2-4294-9F09-C1CC12866295}" destId="{CC3FCBDB-870F-44CA-9E08-34E90EB99F4F}" srcOrd="0" destOrd="0" presId="urn:microsoft.com/office/officeart/2005/8/layout/process4"/>
    <dgm:cxn modelId="{234C7D52-A648-438A-893D-9E4B384E2655}" type="presParOf" srcId="{95D3A656-92C6-4736-8E95-7FD1DA7F25D2}" destId="{1710FF77-15B3-45B0-BFD2-C5FF2E833258}" srcOrd="1" destOrd="0" presId="urn:microsoft.com/office/officeart/2005/8/layout/process4"/>
    <dgm:cxn modelId="{DF3AB965-DED6-4287-BFC2-31F6669B9A77}" type="presParOf" srcId="{95D3A656-92C6-4736-8E95-7FD1DA7F25D2}" destId="{8922DBCE-4CDC-4E98-BD18-495A63619A74}" srcOrd="2" destOrd="0" presId="urn:microsoft.com/office/officeart/2005/8/layout/process4"/>
    <dgm:cxn modelId="{A30580DC-82E8-4328-B821-144BBF4C7EC3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1911450"/>
          <a:ext cx="6247209" cy="125411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What happens to the data status of subscribed data when the Mock Server becomes unavailable?</a:t>
          </a:r>
        </a:p>
      </dsp:txBody>
      <dsp:txXfrm>
        <a:off x="0" y="1911450"/>
        <a:ext cx="6247209" cy="1254118"/>
      </dsp:txXfrm>
    </dsp:sp>
    <dsp:sp modelId="{7C659590-2083-46A6-88A1-1EE87B2B23CF}">
      <dsp:nvSpPr>
        <dsp:cNvPr id="0" name=""/>
        <dsp:cNvSpPr/>
      </dsp:nvSpPr>
      <dsp:spPr>
        <a:xfrm rot="10800000">
          <a:off x="0" y="1428"/>
          <a:ext cx="6247209" cy="1928834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Adjust the adapter status of your Pricing Integration Adapter to correspond with its connection to the Mock Server</a:t>
          </a:r>
        </a:p>
      </dsp:txBody>
      <dsp:txXfrm rot="10800000">
        <a:off x="0" y="1428"/>
        <a:ext cx="6247209" cy="1253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06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6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48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28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15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Advanced Integration Concepts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Pricing Integration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38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Review</a:t>
            </a:r>
            <a:endParaRPr lang="en-GB" dirty="0"/>
          </a:p>
        </p:txBody>
      </p:sp>
      <p:grpSp>
        <p:nvGrpSpPr>
          <p:cNvPr id="63" name="Group 62"/>
          <p:cNvGrpSpPr/>
          <p:nvPr/>
        </p:nvGrpSpPr>
        <p:grpSpPr>
          <a:xfrm>
            <a:off x="500005" y="1685983"/>
            <a:ext cx="8388706" cy="4105832"/>
            <a:chOff x="500005" y="1685983"/>
            <a:chExt cx="8388706" cy="4105832"/>
          </a:xfrm>
        </p:grpSpPr>
        <p:grpSp>
          <p:nvGrpSpPr>
            <p:cNvPr id="4" name="Group 3"/>
            <p:cNvGrpSpPr/>
            <p:nvPr/>
          </p:nvGrpSpPr>
          <p:grpSpPr>
            <a:xfrm>
              <a:off x="500005" y="1685983"/>
              <a:ext cx="8388706" cy="4105832"/>
              <a:chOff x="955969" y="1682475"/>
              <a:chExt cx="8388706" cy="4105832"/>
            </a:xfrm>
          </p:grpSpPr>
          <p:pic>
            <p:nvPicPr>
              <p:cNvPr id="5" name="Picture 4" descr="Home-Server-icon.pn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451476" y="3012831"/>
                <a:ext cx="893199" cy="89319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8451476" y="3976547"/>
                <a:ext cx="846293" cy="379600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Pricing Server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9" name="Rectangle 47"/>
              <p:cNvSpPr>
                <a:spLocks/>
              </p:cNvSpPr>
              <p:nvPr/>
            </p:nvSpPr>
            <p:spPr bwMode="auto">
              <a:xfrm>
                <a:off x="6984748" y="3022157"/>
                <a:ext cx="1072244" cy="895101"/>
              </a:xfrm>
              <a:prstGeom prst="rect">
                <a:avLst/>
              </a:prstGeom>
              <a:solidFill>
                <a:srgbClr val="DDD9C3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Pricing</a:t>
                </a:r>
                <a:b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</a:br>
                <a: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Integration Adapter</a:t>
                </a:r>
                <a:endParaRPr lang="en-US" sz="1200" dirty="0"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sp>
            <p:nvSpPr>
              <p:cNvPr id="10" name="Rectangle 47"/>
              <p:cNvSpPr>
                <a:spLocks/>
              </p:cNvSpPr>
              <p:nvPr/>
            </p:nvSpPr>
            <p:spPr bwMode="auto">
              <a:xfrm rot="16200000">
                <a:off x="6393818" y="3374035"/>
                <a:ext cx="894910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DataSource</a:t>
                </a:r>
              </a:p>
            </p:txBody>
          </p:sp>
          <p:cxnSp>
            <p:nvCxnSpPr>
              <p:cNvPr id="11" name="Straight Arrow Connector 10"/>
              <p:cNvCxnSpPr>
                <a:endCxn id="5" idx="1"/>
              </p:cNvCxnSpPr>
              <p:nvPr/>
            </p:nvCxnSpPr>
            <p:spPr>
              <a:xfrm>
                <a:off x="8056992" y="3459430"/>
                <a:ext cx="394484" cy="1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Rectangle 47"/>
              <p:cNvSpPr>
                <a:spLocks/>
              </p:cNvSpPr>
              <p:nvPr/>
            </p:nvSpPr>
            <p:spPr bwMode="auto">
              <a:xfrm rot="16200000">
                <a:off x="1813917" y="3287559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13" name="Rectangle 47"/>
              <p:cNvSpPr>
                <a:spLocks/>
              </p:cNvSpPr>
              <p:nvPr/>
            </p:nvSpPr>
            <p:spPr bwMode="auto">
              <a:xfrm rot="16200000">
                <a:off x="1813917" y="4760774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14" name="Rectangle 47"/>
              <p:cNvSpPr>
                <a:spLocks/>
              </p:cNvSpPr>
              <p:nvPr/>
            </p:nvSpPr>
            <p:spPr bwMode="auto">
              <a:xfrm rot="16200000">
                <a:off x="1813918" y="1989816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cxnSp>
            <p:nvCxnSpPr>
              <p:cNvPr id="15" name="Straight Arrow Connector 14"/>
              <p:cNvCxnSpPr>
                <a:endCxn id="17" idx="1"/>
              </p:cNvCxnSpPr>
              <p:nvPr/>
            </p:nvCxnSpPr>
            <p:spPr>
              <a:xfrm>
                <a:off x="2406456" y="3431674"/>
                <a:ext cx="717114" cy="61378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>
                <a:stCxn id="30" idx="3"/>
                <a:endCxn id="10" idx="0"/>
              </p:cNvCxnSpPr>
              <p:nvPr/>
            </p:nvCxnSpPr>
            <p:spPr>
              <a:xfrm flipV="1">
                <a:off x="6341276" y="3517510"/>
                <a:ext cx="356522" cy="1651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Rectangle 35"/>
              <p:cNvSpPr>
                <a:spLocks/>
              </p:cNvSpPr>
              <p:nvPr/>
            </p:nvSpPr>
            <p:spPr bwMode="auto">
              <a:xfrm>
                <a:off x="3123570" y="3044289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18" name="Picture 17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950" y="3335460"/>
                <a:ext cx="311391" cy="311392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3579092" y="3348183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cxnSp>
            <p:nvCxnSpPr>
              <p:cNvPr id="20" name="Straight Arrow Connector 9"/>
              <p:cNvCxnSpPr>
                <a:stCxn id="14" idx="2"/>
                <a:endCxn id="17" idx="1"/>
              </p:cNvCxnSpPr>
              <p:nvPr/>
            </p:nvCxnSpPr>
            <p:spPr>
              <a:xfrm>
                <a:off x="2406455" y="2133291"/>
                <a:ext cx="717115" cy="1359761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9"/>
              <p:cNvCxnSpPr>
                <a:endCxn id="17" idx="1"/>
              </p:cNvCxnSpPr>
              <p:nvPr/>
            </p:nvCxnSpPr>
            <p:spPr>
              <a:xfrm flipV="1">
                <a:off x="2406456" y="3493052"/>
                <a:ext cx="717114" cy="1411197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964436" y="2621383"/>
                <a:ext cx="1228431" cy="339057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23" name="Picture 22" descr="device-desktop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6386" y="1682475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955969" y="3976050"/>
                <a:ext cx="1228431" cy="339057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25" name="Picture 24" descr="device-desktop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2979676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955969" y="5449250"/>
                <a:ext cx="1228431" cy="339057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27" name="Picture 26" descr="device-desktop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4452876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</p:grpSp>
        <p:grpSp>
          <p:nvGrpSpPr>
            <p:cNvPr id="62" name="Group 61"/>
            <p:cNvGrpSpPr/>
            <p:nvPr/>
          </p:nvGrpSpPr>
          <p:grpSpPr>
            <a:xfrm>
              <a:off x="4504440" y="3047935"/>
              <a:ext cx="1380872" cy="897526"/>
              <a:chOff x="4504440" y="3047935"/>
              <a:chExt cx="1380872" cy="897526"/>
            </a:xfrm>
          </p:grpSpPr>
          <p:sp>
            <p:nvSpPr>
              <p:cNvPr id="28" name="Rectangle 35"/>
              <p:cNvSpPr>
                <a:spLocks/>
              </p:cNvSpPr>
              <p:nvPr/>
            </p:nvSpPr>
            <p:spPr bwMode="auto">
              <a:xfrm>
                <a:off x="4504440" y="304793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29" name="Picture 28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80649" y="3355397"/>
                <a:ext cx="311391" cy="311392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4834166" y="3384169"/>
                <a:ext cx="1051146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Transformer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35" name="Straight Arrow Connector 34"/>
            <p:cNvCxnSpPr>
              <a:stCxn id="17" idx="3"/>
              <a:endCxn id="28" idx="1"/>
            </p:cNvCxnSpPr>
            <p:nvPr/>
          </p:nvCxnSpPr>
          <p:spPr>
            <a:xfrm>
              <a:off x="4048477" y="3496560"/>
              <a:ext cx="455963" cy="138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737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Review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500005" y="1685983"/>
            <a:ext cx="8388706" cy="4105832"/>
            <a:chOff x="500005" y="1685983"/>
            <a:chExt cx="8388706" cy="4105832"/>
          </a:xfrm>
        </p:grpSpPr>
        <p:grpSp>
          <p:nvGrpSpPr>
            <p:cNvPr id="4" name="Group 3"/>
            <p:cNvGrpSpPr/>
            <p:nvPr/>
          </p:nvGrpSpPr>
          <p:grpSpPr>
            <a:xfrm>
              <a:off x="500005" y="1685983"/>
              <a:ext cx="8388706" cy="4105832"/>
              <a:chOff x="955969" y="1682475"/>
              <a:chExt cx="8388706" cy="4105832"/>
            </a:xfrm>
          </p:grpSpPr>
          <p:pic>
            <p:nvPicPr>
              <p:cNvPr id="5" name="Picture 4" descr="Home-Server-icon.pn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451476" y="3012831"/>
                <a:ext cx="893199" cy="89319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8451476" y="3976547"/>
                <a:ext cx="846293" cy="379600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Pricing Server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9" name="Rectangle 47"/>
              <p:cNvSpPr>
                <a:spLocks/>
              </p:cNvSpPr>
              <p:nvPr/>
            </p:nvSpPr>
            <p:spPr bwMode="auto">
              <a:xfrm>
                <a:off x="6984748" y="3010582"/>
                <a:ext cx="1072244" cy="895101"/>
              </a:xfrm>
              <a:prstGeom prst="rect">
                <a:avLst/>
              </a:prstGeom>
              <a:solidFill>
                <a:srgbClr val="DDD9C3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Pricing</a:t>
                </a:r>
                <a:b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</a:br>
                <a: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Integration Adapter</a:t>
                </a:r>
                <a:endParaRPr lang="en-US" sz="1200" dirty="0"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sp>
            <p:nvSpPr>
              <p:cNvPr id="10" name="Rectangle 47"/>
              <p:cNvSpPr>
                <a:spLocks/>
              </p:cNvSpPr>
              <p:nvPr/>
            </p:nvSpPr>
            <p:spPr bwMode="auto">
              <a:xfrm rot="16200000">
                <a:off x="6393818" y="3350885"/>
                <a:ext cx="894910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DataSource</a:t>
                </a:r>
              </a:p>
            </p:txBody>
          </p:sp>
          <p:cxnSp>
            <p:nvCxnSpPr>
              <p:cNvPr id="11" name="Straight Arrow Connector 10"/>
              <p:cNvCxnSpPr>
                <a:stCxn id="5" idx="1"/>
                <a:endCxn id="9" idx="3"/>
              </p:cNvCxnSpPr>
              <p:nvPr/>
            </p:nvCxnSpPr>
            <p:spPr>
              <a:xfrm flipH="1" flipV="1">
                <a:off x="8056992" y="3458133"/>
                <a:ext cx="394484" cy="1298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Rectangle 47"/>
              <p:cNvSpPr>
                <a:spLocks/>
              </p:cNvSpPr>
              <p:nvPr/>
            </p:nvSpPr>
            <p:spPr bwMode="auto">
              <a:xfrm rot="16200000">
                <a:off x="1813917" y="3287559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13" name="Rectangle 47"/>
              <p:cNvSpPr>
                <a:spLocks/>
              </p:cNvSpPr>
              <p:nvPr/>
            </p:nvSpPr>
            <p:spPr bwMode="auto">
              <a:xfrm rot="16200000">
                <a:off x="1813917" y="4760774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14" name="Rectangle 47"/>
              <p:cNvSpPr>
                <a:spLocks/>
              </p:cNvSpPr>
              <p:nvPr/>
            </p:nvSpPr>
            <p:spPr bwMode="auto">
              <a:xfrm rot="16200000">
                <a:off x="1813918" y="1989816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cxnSp>
            <p:nvCxnSpPr>
              <p:cNvPr id="15" name="Straight Arrow Connector 14"/>
              <p:cNvCxnSpPr>
                <a:endCxn id="12" idx="2"/>
              </p:cNvCxnSpPr>
              <p:nvPr/>
            </p:nvCxnSpPr>
            <p:spPr>
              <a:xfrm flipH="1" flipV="1">
                <a:off x="2406454" y="3431034"/>
                <a:ext cx="717116" cy="640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>
                <a:stCxn id="10" idx="0"/>
                <a:endCxn id="28" idx="3"/>
              </p:cNvCxnSpPr>
              <p:nvPr/>
            </p:nvCxnSpPr>
            <p:spPr>
              <a:xfrm flipH="1" flipV="1">
                <a:off x="6341275" y="3493190"/>
                <a:ext cx="356523" cy="1170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Rectangle 35"/>
              <p:cNvSpPr>
                <a:spLocks/>
              </p:cNvSpPr>
              <p:nvPr/>
            </p:nvSpPr>
            <p:spPr bwMode="auto">
              <a:xfrm>
                <a:off x="3123570" y="3044289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18" name="Picture 17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950" y="3335460"/>
                <a:ext cx="311391" cy="311392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3579092" y="3348183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cxnSp>
            <p:nvCxnSpPr>
              <p:cNvPr id="20" name="Straight Arrow Connector 9"/>
              <p:cNvCxnSpPr>
                <a:endCxn id="14" idx="2"/>
              </p:cNvCxnSpPr>
              <p:nvPr/>
            </p:nvCxnSpPr>
            <p:spPr>
              <a:xfrm flipH="1" flipV="1">
                <a:off x="2406455" y="2133291"/>
                <a:ext cx="717745" cy="1162359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9"/>
              <p:cNvCxnSpPr/>
              <p:nvPr/>
            </p:nvCxnSpPr>
            <p:spPr>
              <a:xfrm flipH="1">
                <a:off x="2406456" y="3714750"/>
                <a:ext cx="717744" cy="1282795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964436" y="2621383"/>
                <a:ext cx="1228431" cy="339057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23" name="Picture 22" descr="device-desktop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6386" y="1682475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955969" y="3976050"/>
                <a:ext cx="1228431" cy="339057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25" name="Picture 24" descr="device-desktop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2979676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955969" y="5449250"/>
                <a:ext cx="1228431" cy="339057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27" name="Picture 26" descr="device-desktop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4452876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</p:grpSp>
        <p:grpSp>
          <p:nvGrpSpPr>
            <p:cNvPr id="2" name="Group 1"/>
            <p:cNvGrpSpPr/>
            <p:nvPr/>
          </p:nvGrpSpPr>
          <p:grpSpPr>
            <a:xfrm>
              <a:off x="4504440" y="3047935"/>
              <a:ext cx="1443966" cy="897526"/>
              <a:chOff x="4504440" y="3047935"/>
              <a:chExt cx="1443966" cy="897526"/>
            </a:xfrm>
          </p:grpSpPr>
          <p:sp>
            <p:nvSpPr>
              <p:cNvPr id="28" name="Rectangle 35"/>
              <p:cNvSpPr>
                <a:spLocks/>
              </p:cNvSpPr>
              <p:nvPr/>
            </p:nvSpPr>
            <p:spPr bwMode="auto">
              <a:xfrm>
                <a:off x="4504440" y="304793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29" name="Picture 28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80649" y="3355397"/>
                <a:ext cx="311391" cy="311392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4834165" y="3384169"/>
                <a:ext cx="1114241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Transformer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35" name="Straight Arrow Connector 34"/>
            <p:cNvCxnSpPr>
              <a:stCxn id="28" idx="1"/>
            </p:cNvCxnSpPr>
            <p:nvPr/>
          </p:nvCxnSpPr>
          <p:spPr>
            <a:xfrm flipH="1" flipV="1">
              <a:off x="4048845" y="3487733"/>
              <a:ext cx="455595" cy="896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578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Static </a:t>
            </a:r>
            <a:r>
              <a:rPr lang="en-GB" dirty="0" err="1" smtClean="0"/>
              <a:t>vs</a:t>
            </a:r>
            <a:r>
              <a:rPr lang="en-GB" dirty="0" smtClean="0"/>
              <a:t> Dynamic 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Static fields (e.g. Name, Maturity date, Description) don’t change often</a:t>
            </a:r>
          </a:p>
          <a:p>
            <a:r>
              <a:rPr lang="en-GB" sz="2400" dirty="0" smtClean="0"/>
              <a:t>Other fields (e.g. Price) change regularly</a:t>
            </a:r>
            <a:endParaRPr lang="en-GB" sz="2400" dirty="0"/>
          </a:p>
          <a:p>
            <a:r>
              <a:rPr lang="en-GB" sz="2400" dirty="0" smtClean="0"/>
              <a:t>If these fields are acquired from different sources, they should be provided by different Integration Adapters</a:t>
            </a:r>
          </a:p>
          <a:p>
            <a:pPr marL="0" indent="0">
              <a:buNone/>
            </a:pPr>
            <a:endParaRPr lang="en-GB" sz="2400" dirty="0"/>
          </a:p>
        </p:txBody>
      </p:sp>
      <p:grpSp>
        <p:nvGrpSpPr>
          <p:cNvPr id="82" name="Group 81"/>
          <p:cNvGrpSpPr/>
          <p:nvPr/>
        </p:nvGrpSpPr>
        <p:grpSpPr>
          <a:xfrm>
            <a:off x="558584" y="4034082"/>
            <a:ext cx="8128216" cy="2115232"/>
            <a:chOff x="558584" y="4034082"/>
            <a:chExt cx="8128216" cy="2115232"/>
          </a:xfrm>
        </p:grpSpPr>
        <p:grpSp>
          <p:nvGrpSpPr>
            <p:cNvPr id="26" name="Group 25"/>
            <p:cNvGrpSpPr/>
            <p:nvPr/>
          </p:nvGrpSpPr>
          <p:grpSpPr>
            <a:xfrm>
              <a:off x="558584" y="4465887"/>
              <a:ext cx="8088674" cy="1683427"/>
              <a:chOff x="2355081" y="3059372"/>
              <a:chExt cx="8088674" cy="1683427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2355081" y="3059372"/>
                <a:ext cx="8088674" cy="1683427"/>
                <a:chOff x="2811045" y="3055864"/>
                <a:chExt cx="8088674" cy="1683427"/>
              </a:xfrm>
            </p:grpSpPr>
            <p:pic>
              <p:nvPicPr>
                <p:cNvPr id="33" name="Picture 32" descr="Home-Server-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03833" y="3822942"/>
                  <a:ext cx="893199" cy="893199"/>
                </a:xfrm>
                <a:prstGeom prst="rect">
                  <a:avLst/>
                </a:prstGeom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>
                  <a:bevelT w="38100" h="57150" prst="angle"/>
                </a:sp3d>
              </p:spPr>
            </p:pic>
            <p:sp>
              <p:nvSpPr>
                <p:cNvPr id="34" name="TextBox 33"/>
                <p:cNvSpPr txBox="1"/>
                <p:nvPr/>
              </p:nvSpPr>
              <p:spPr>
                <a:xfrm>
                  <a:off x="10053426" y="4079741"/>
                  <a:ext cx="846293" cy="379600"/>
                </a:xfrm>
                <a:prstGeom prst="rect">
                  <a:avLst/>
                </a:prstGeom>
                <a:noFill/>
                <a:effectLst/>
              </p:spPr>
              <p:txBody>
                <a:bodyPr wrap="square" tIns="0" bIns="0" rtlCol="0" anchor="t" anchorCtr="0">
                  <a:noAutofit/>
                </a:bodyPr>
                <a:lstStyle>
                  <a:defPPr>
                    <a:defRPr lang="en-US"/>
                  </a:defPPr>
                  <a:lvl1pPr algn="ctr">
                    <a:defRPr sz="2800">
                      <a:latin typeface="Arial Black"/>
                      <a:cs typeface="Arial Black"/>
                    </a:defRPr>
                  </a:lvl1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000" b="1" kern="0" dirty="0" smtClean="0">
                      <a:solidFill>
                        <a:srgbClr val="17375E"/>
                      </a:solidFill>
                      <a:latin typeface="Arial"/>
                      <a:cs typeface="Arial"/>
                    </a:rPr>
                    <a:t>Pricing Server</a:t>
                  </a:r>
                  <a:endPara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7375E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35" name="Rectangle 47"/>
                <p:cNvSpPr>
                  <a:spLocks/>
                </p:cNvSpPr>
                <p:nvPr/>
              </p:nvSpPr>
              <p:spPr bwMode="auto">
                <a:xfrm>
                  <a:off x="7621355" y="3825869"/>
                  <a:ext cx="1072244" cy="895101"/>
                </a:xfrm>
                <a:prstGeom prst="rect">
                  <a:avLst/>
                </a:prstGeom>
                <a:solidFill>
                  <a:srgbClr val="DDD9C3"/>
                </a:solidFill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>
                  <a:bevelT w="38100" h="57150" prst="angle"/>
                </a:sp3d>
                <a:extLst/>
              </p:spPr>
              <p:txBody>
                <a:bodyPr lIns="0" tIns="0" rIns="0" bIns="0" anchor="ctr"/>
                <a:lstStyle/>
                <a:p>
                  <a:pPr algn="ctr" defTabSz="457200"/>
                  <a:r>
                    <a:rPr lang="en-US" sz="1200" dirty="0" smtClean="0">
                      <a:latin typeface="Arial"/>
                      <a:ea typeface="ヒラギノ角ゴ ProN W3" charset="0"/>
                      <a:cs typeface="Arial"/>
                      <a:sym typeface="Gill Sans" charset="0"/>
                    </a:rPr>
                    <a:t>Pricing</a:t>
                  </a:r>
                  <a:br>
                    <a:rPr lang="en-US" sz="1200" dirty="0" smtClean="0">
                      <a:latin typeface="Arial"/>
                      <a:ea typeface="ヒラギノ角ゴ ProN W3" charset="0"/>
                      <a:cs typeface="Arial"/>
                      <a:sym typeface="Gill Sans" charset="0"/>
                    </a:rPr>
                  </a:br>
                  <a:r>
                    <a:rPr lang="en-US" sz="1200" dirty="0" smtClean="0">
                      <a:latin typeface="Arial"/>
                      <a:ea typeface="ヒラギノ角ゴ ProN W3" charset="0"/>
                      <a:cs typeface="Arial"/>
                      <a:sym typeface="Gill Sans" charset="0"/>
                    </a:rPr>
                    <a:t>Integration Adapter</a:t>
                  </a:r>
                  <a:endParaRPr lang="en-US" sz="1200" dirty="0">
                    <a:latin typeface="Arial"/>
                    <a:ea typeface="ヒラギノ角ゴ ProN W3" charset="0"/>
                    <a:cs typeface="Arial"/>
                    <a:sym typeface="Gill Sans" charset="0"/>
                  </a:endParaRPr>
                </a:p>
              </p:txBody>
            </p:sp>
            <p:sp>
              <p:nvSpPr>
                <p:cNvPr id="36" name="Rectangle 47"/>
                <p:cNvSpPr>
                  <a:spLocks/>
                </p:cNvSpPr>
                <p:nvPr/>
              </p:nvSpPr>
              <p:spPr bwMode="auto">
                <a:xfrm rot="16200000">
                  <a:off x="7040241" y="4148361"/>
                  <a:ext cx="894910" cy="286950"/>
                </a:xfrm>
                <a:prstGeom prst="rect">
                  <a:avLst/>
                </a:prstGeom>
                <a:solidFill>
                  <a:srgbClr val="C6D9F1"/>
                </a:solidFill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>
                  <a:bevelT w="38100" h="57150" prst="angle"/>
                </a:sp3d>
                <a:extLst/>
              </p:spPr>
              <p:txBody>
                <a:bodyPr lIns="0" tIns="0" rIns="0" bIns="0" anchor="ctr"/>
                <a:lstStyle/>
                <a:p>
                  <a:pPr algn="ctr" defTabSz="457200"/>
                  <a:r>
                    <a:rPr lang="en-US" sz="1000" b="1" dirty="0" smtClean="0">
                      <a:latin typeface="Arial"/>
                      <a:ea typeface="ヒラギノ角ゴ ProN W3" charset="0"/>
                      <a:cs typeface="Arial"/>
                      <a:sym typeface="Gill Sans" charset="0"/>
                    </a:rPr>
                    <a:t>DataSource</a:t>
                  </a:r>
                </a:p>
              </p:txBody>
            </p:sp>
            <p:cxnSp>
              <p:nvCxnSpPr>
                <p:cNvPr id="37" name="Straight Arrow Connector 36"/>
                <p:cNvCxnSpPr>
                  <a:stCxn id="33" idx="1"/>
                  <a:endCxn id="35" idx="3"/>
                </p:cNvCxnSpPr>
                <p:nvPr/>
              </p:nvCxnSpPr>
              <p:spPr>
                <a:xfrm flipH="1">
                  <a:off x="8693599" y="4269542"/>
                  <a:ext cx="510234" cy="3878"/>
                </a:xfrm>
                <a:prstGeom prst="straightConnector1">
                  <a:avLst/>
                </a:prstGeom>
                <a:ln w="3175" cmpd="sng">
                  <a:prstDash val="sysDash"/>
                  <a:headEnd type="none"/>
                  <a:tailEnd type="triangl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41"/>
                <p:cNvCxnSpPr>
                  <a:stCxn id="36" idx="0"/>
                </p:cNvCxnSpPr>
                <p:nvPr/>
              </p:nvCxnSpPr>
              <p:spPr>
                <a:xfrm flipH="1" flipV="1">
                  <a:off x="6337224" y="3686431"/>
                  <a:ext cx="1006997" cy="605405"/>
                </a:xfrm>
                <a:prstGeom prst="straightConnector1">
                  <a:avLst/>
                </a:prstGeom>
                <a:ln w="3175" cmpd="sng">
                  <a:prstDash val="sysDash"/>
                  <a:headEnd type="none"/>
                  <a:tailEnd type="triangl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3" name="Rectangle 35"/>
                <p:cNvSpPr>
                  <a:spLocks/>
                </p:cNvSpPr>
                <p:nvPr/>
              </p:nvSpPr>
              <p:spPr bwMode="auto">
                <a:xfrm>
                  <a:off x="2811045" y="3055864"/>
                  <a:ext cx="1380871" cy="89752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F497D"/>
                    </a:gs>
                    <a:gs pos="100000">
                      <a:srgbClr val="416E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>
                  <a:bevelT w="38100" h="57150" prst="angle"/>
                </a:sp3d>
                <a:extLst/>
              </p:spPr>
              <p:txBody>
                <a:bodyPr lIns="0" tIns="0" rIns="0" bIns="0" anchor="ctr"/>
                <a:lstStyle/>
                <a:p>
                  <a:pPr defTabSz="457200"/>
                  <a:endParaRPr lang="en-US" sz="1200" b="1" dirty="0">
                    <a:solidFill>
                      <a:srgbClr val="FFFFFF"/>
                    </a:solidFill>
                    <a:latin typeface="Arial"/>
                    <a:ea typeface="ヒラギノ角ゴ ProN W3" charset="0"/>
                    <a:cs typeface="Arial"/>
                    <a:sym typeface="Gill Sans" charset="0"/>
                  </a:endParaRPr>
                </a:p>
              </p:txBody>
            </p:sp>
            <p:pic>
              <p:nvPicPr>
                <p:cNvPr id="44" name="Picture 43" descr="icon-platform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3425" y="3347035"/>
                  <a:ext cx="311391" cy="311392"/>
                </a:xfrm>
                <a:prstGeom prst="rect">
                  <a:avLst/>
                </a:prstGeom>
              </p:spPr>
            </p:pic>
            <p:sp>
              <p:nvSpPr>
                <p:cNvPr id="45" name="TextBox 44"/>
                <p:cNvSpPr txBox="1"/>
                <p:nvPr/>
              </p:nvSpPr>
              <p:spPr>
                <a:xfrm>
                  <a:off x="3266567" y="3359758"/>
                  <a:ext cx="823575" cy="276999"/>
                </a:xfrm>
                <a:prstGeom prst="rect">
                  <a:avLst/>
                </a:prstGeom>
                <a:noFill/>
              </p:spPr>
              <p:txBody>
                <a:bodyPr wrap="square" rIns="0" rtlCol="0">
                  <a:spAutoFit/>
                </a:bodyPr>
                <a:lstStyle/>
                <a:p>
                  <a:pPr defTabSz="457200"/>
                  <a:r>
                    <a:rPr lang="en-US" sz="1200" b="1" dirty="0" smtClean="0">
                      <a:solidFill>
                        <a:schemeClr val="bg1"/>
                      </a:solidFill>
                      <a:ea typeface="ヒラギノ角ゴ ProN W3" charset="0"/>
                      <a:cs typeface="Arial"/>
                      <a:sym typeface="Gill Sans" charset="0"/>
                    </a:rPr>
                    <a:t>Liberator</a:t>
                  </a:r>
                  <a:endParaRPr lang="en-US" sz="1200" b="1" dirty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endParaRP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4500389" y="3060726"/>
                <a:ext cx="1384923" cy="897526"/>
                <a:chOff x="4500389" y="3060726"/>
                <a:chExt cx="1384923" cy="897526"/>
              </a:xfrm>
            </p:grpSpPr>
            <p:sp>
              <p:nvSpPr>
                <p:cNvPr id="30" name="Rectangle 35"/>
                <p:cNvSpPr>
                  <a:spLocks/>
                </p:cNvSpPr>
                <p:nvPr/>
              </p:nvSpPr>
              <p:spPr bwMode="auto">
                <a:xfrm>
                  <a:off x="4500389" y="3060726"/>
                  <a:ext cx="1380871" cy="89752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F497D"/>
                    </a:gs>
                    <a:gs pos="100000">
                      <a:srgbClr val="416E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>
                  <a:bevelT w="38100" h="57150" prst="angle"/>
                </a:sp3d>
                <a:extLst/>
              </p:spPr>
              <p:txBody>
                <a:bodyPr lIns="0" tIns="0" rIns="0" bIns="0" anchor="ctr"/>
                <a:lstStyle/>
                <a:p>
                  <a:pPr defTabSz="457200"/>
                  <a:endParaRPr lang="en-US" sz="1200" b="1" dirty="0">
                    <a:solidFill>
                      <a:srgbClr val="FFFFFF"/>
                    </a:solidFill>
                    <a:latin typeface="Arial"/>
                    <a:ea typeface="ヒラギノ角ゴ ProN W3" charset="0"/>
                    <a:cs typeface="Arial"/>
                    <a:sym typeface="Gill Sans" charset="0"/>
                  </a:endParaRPr>
                </a:p>
              </p:txBody>
            </p:sp>
            <p:pic>
              <p:nvPicPr>
                <p:cNvPr id="31" name="Picture 30" descr="icon-platform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80649" y="3355397"/>
                  <a:ext cx="311391" cy="311392"/>
                </a:xfrm>
                <a:prstGeom prst="rect">
                  <a:avLst/>
                </a:prstGeom>
              </p:spPr>
            </p:pic>
            <p:sp>
              <p:nvSpPr>
                <p:cNvPr id="32" name="TextBox 31"/>
                <p:cNvSpPr txBox="1"/>
                <p:nvPr/>
              </p:nvSpPr>
              <p:spPr>
                <a:xfrm>
                  <a:off x="4834166" y="3384169"/>
                  <a:ext cx="1051146" cy="276999"/>
                </a:xfrm>
                <a:prstGeom prst="rect">
                  <a:avLst/>
                </a:prstGeom>
                <a:noFill/>
              </p:spPr>
              <p:txBody>
                <a:bodyPr wrap="square" rIns="0" rtlCol="0">
                  <a:spAutoFit/>
                </a:bodyPr>
                <a:lstStyle/>
                <a:p>
                  <a:pPr defTabSz="457200"/>
                  <a:r>
                    <a:rPr lang="en-US" sz="1200" b="1" dirty="0" smtClean="0">
                      <a:solidFill>
                        <a:schemeClr val="bg1"/>
                      </a:solidFill>
                      <a:ea typeface="ヒラギノ角ゴ ProN W3" charset="0"/>
                      <a:cs typeface="Arial"/>
                      <a:sym typeface="Gill Sans" charset="0"/>
                    </a:rPr>
                    <a:t>Transformer</a:t>
                  </a:r>
                  <a:endParaRPr lang="en-US" sz="1200" b="1" dirty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endParaRPr>
                </a:p>
              </p:txBody>
            </p:sp>
          </p:grpSp>
          <p:cxnSp>
            <p:nvCxnSpPr>
              <p:cNvPr id="29" name="Straight Arrow Connector 28"/>
              <p:cNvCxnSpPr>
                <a:stCxn id="30" idx="1"/>
                <a:endCxn id="43" idx="3"/>
              </p:cNvCxnSpPr>
              <p:nvPr/>
            </p:nvCxnSpPr>
            <p:spPr>
              <a:xfrm flipH="1" flipV="1">
                <a:off x="3735952" y="3508135"/>
                <a:ext cx="764437" cy="1354"/>
              </a:xfrm>
              <a:prstGeom prst="straightConnector1">
                <a:avLst/>
              </a:prstGeom>
              <a:ln w="3175" cmpd="sng">
                <a:prstDash val="sysDash"/>
                <a:headEnd type="none"/>
                <a:tailEnd type="triangle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5" name="Rectangle 47"/>
            <p:cNvSpPr>
              <a:spLocks/>
            </p:cNvSpPr>
            <p:nvPr/>
          </p:nvSpPr>
          <p:spPr bwMode="auto">
            <a:xfrm>
              <a:off x="5368894" y="4034082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DB</a:t>
              </a:r>
              <a:b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</a:br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6" name="Rectangle 47"/>
            <p:cNvSpPr>
              <a:spLocks/>
            </p:cNvSpPr>
            <p:nvPr/>
          </p:nvSpPr>
          <p:spPr bwMode="auto">
            <a:xfrm rot="16200000">
              <a:off x="4787780" y="4356574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pic>
          <p:nvPicPr>
            <p:cNvPr id="67" name="Picture 66" descr="disks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0206" y="4202365"/>
              <a:ext cx="496373" cy="559547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7691006" y="4292338"/>
              <a:ext cx="995794" cy="37960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Information Database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cxnSp>
          <p:nvCxnSpPr>
            <p:cNvPr id="69" name="Straight Arrow Connector 68"/>
            <p:cNvCxnSpPr>
              <a:stCxn id="67" idx="1"/>
            </p:cNvCxnSpPr>
            <p:nvPr/>
          </p:nvCxnSpPr>
          <p:spPr>
            <a:xfrm flipH="1">
              <a:off x="6441138" y="4482139"/>
              <a:ext cx="629068" cy="1790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66" idx="0"/>
            </p:cNvCxnSpPr>
            <p:nvPr/>
          </p:nvCxnSpPr>
          <p:spPr>
            <a:xfrm flipH="1">
              <a:off x="4088816" y="4500049"/>
              <a:ext cx="1002944" cy="29063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4073188" y="4419587"/>
              <a:ext cx="995794" cy="25680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>
                  <a:latin typeface="Arial"/>
                  <a:cs typeface="Arial"/>
                </a:rPr>
                <a:t>s</a:t>
              </a:r>
              <a:r>
                <a:rPr lang="en-US" sz="1000" b="1" kern="0" dirty="0" smtClean="0">
                  <a:latin typeface="Arial"/>
                  <a:cs typeface="Arial"/>
                </a:rPr>
                <a:t>tatic data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015313" y="5471535"/>
              <a:ext cx="995794" cy="25680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 smtClean="0">
                  <a:latin typeface="Arial"/>
                  <a:cs typeface="Arial"/>
                </a:rPr>
                <a:t>dynamic price data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823776" y="4997603"/>
              <a:ext cx="995794" cy="25680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 smtClean="0">
                  <a:latin typeface="Arial"/>
                  <a:cs typeface="Arial"/>
                </a:rPr>
                <a:t>complete data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784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Adapter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</p:spPr>
        <p:txBody>
          <a:bodyPr>
            <a:normAutofit/>
          </a:bodyPr>
          <a:lstStyle/>
          <a:p>
            <a:r>
              <a:rPr lang="en-GB" dirty="0"/>
              <a:t>The Integration Adapter represents the backend system to the Caplin </a:t>
            </a:r>
            <a:r>
              <a:rPr lang="en-GB" dirty="0" smtClean="0"/>
              <a:t>components.</a:t>
            </a:r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789909" y="5265630"/>
            <a:ext cx="7610475" cy="863677"/>
            <a:chOff x="0" y="2631379"/>
            <a:chExt cx="7610475" cy="863677"/>
          </a:xfrm>
          <a:scene3d>
            <a:camera prst="orthographicFront"/>
            <a:lightRig rig="flat" dir="t"/>
          </a:scene3d>
        </p:grpSpPr>
        <p:sp>
          <p:nvSpPr>
            <p:cNvPr id="11" name="Rectangle 10"/>
            <p:cNvSpPr/>
            <p:nvPr/>
          </p:nvSpPr>
          <p:spPr>
            <a:xfrm>
              <a:off x="0" y="2631379"/>
              <a:ext cx="7610475" cy="863677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0" y="2631379"/>
              <a:ext cx="7610475" cy="86367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1" algn="ctr"/>
              <a:r>
                <a:rPr lang="en-GB" dirty="0"/>
                <a:t>When the backend system becomes available again, it should set its status back to ‘</a:t>
              </a:r>
              <a:r>
                <a:rPr lang="en-GB" i="1" dirty="0"/>
                <a:t>Up</a:t>
              </a:r>
              <a:r>
                <a:rPr lang="en-GB" dirty="0"/>
                <a:t>’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9909" y="3950249"/>
            <a:ext cx="7610475" cy="1328336"/>
            <a:chOff x="0" y="1315998"/>
            <a:chExt cx="7610475" cy="1328336"/>
          </a:xfrm>
          <a:scene3d>
            <a:camera prst="orthographicFront"/>
            <a:lightRig rig="flat" dir="t"/>
          </a:scene3d>
        </p:grpSpPr>
        <p:sp>
          <p:nvSpPr>
            <p:cNvPr id="9" name="Up Arrow Callout 8"/>
            <p:cNvSpPr/>
            <p:nvPr/>
          </p:nvSpPr>
          <p:spPr>
            <a:xfrm rot="10800000">
              <a:off x="0" y="1315998"/>
              <a:ext cx="7610475" cy="1328336"/>
            </a:xfrm>
            <a:prstGeom prst="upArrowCallout">
              <a:avLst/>
            </a:prstGeom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Up Arrow Callout 6"/>
            <p:cNvSpPr/>
            <p:nvPr/>
          </p:nvSpPr>
          <p:spPr>
            <a:xfrm rot="21600000">
              <a:off x="0" y="1315998"/>
              <a:ext cx="7610475" cy="8631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1" algn="ctr"/>
              <a:r>
                <a:rPr lang="en-GB" dirty="0"/>
                <a:t>If the backend system becomes unavailable, the Adapter should set its status to ‘</a:t>
              </a:r>
              <a:r>
                <a:rPr lang="en-GB" i="1" dirty="0"/>
                <a:t>Down</a:t>
              </a:r>
              <a:r>
                <a:rPr lang="en-GB" dirty="0"/>
                <a:t>’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89909" y="2634251"/>
            <a:ext cx="7610475" cy="1328336"/>
            <a:chOff x="0" y="0"/>
            <a:chExt cx="7610475" cy="1328336"/>
          </a:xfrm>
          <a:scene3d>
            <a:camera prst="orthographicFront"/>
            <a:lightRig rig="flat" dir="t"/>
          </a:scene3d>
        </p:grpSpPr>
        <p:sp>
          <p:nvSpPr>
            <p:cNvPr id="7" name="Up Arrow Callout 6"/>
            <p:cNvSpPr/>
            <p:nvPr/>
          </p:nvSpPr>
          <p:spPr>
            <a:xfrm rot="10800000">
              <a:off x="0" y="0"/>
              <a:ext cx="7610475" cy="1328336"/>
            </a:xfrm>
            <a:prstGeom prst="upArrowCallout">
              <a:avLst/>
            </a:prstGeom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Up Arrow Callout 8"/>
            <p:cNvSpPr/>
            <p:nvPr/>
          </p:nvSpPr>
          <p:spPr>
            <a:xfrm rot="21600000">
              <a:off x="0" y="0"/>
              <a:ext cx="7610475" cy="8631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1" algn="ctr"/>
              <a:r>
                <a:rPr lang="en-GB" dirty="0"/>
                <a:t>The Adapter </a:t>
              </a:r>
              <a:r>
                <a:rPr lang="en-GB" i="1" dirty="0"/>
                <a:t>should not connect </a:t>
              </a:r>
              <a:r>
                <a:rPr lang="en-GB" dirty="0"/>
                <a:t>to the Caplin  platform until the backend system is reachable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984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adapter should respond with a NODATA message to any requests for unknown subjects.</a:t>
            </a:r>
          </a:p>
          <a:p>
            <a:endParaRPr lang="en-GB" dirty="0"/>
          </a:p>
          <a:p>
            <a:r>
              <a:rPr lang="en-GB" dirty="0" smtClean="0"/>
              <a:t>If any subject is known to be out of date, the adapter should send a STALE message.</a:t>
            </a:r>
          </a:p>
        </p:txBody>
      </p:sp>
    </p:spTree>
    <p:extLst>
      <p:ext uri="{BB962C8B-B14F-4D97-AF65-F5344CB8AC3E}">
        <p14:creationId xmlns:p14="http://schemas.microsoft.com/office/powerpoint/2010/main" val="158907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Tiering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Different user, different price! Prices are determined by a user’s </a:t>
            </a:r>
            <a:r>
              <a:rPr lang="en-GB" sz="2400" b="1" dirty="0" smtClean="0"/>
              <a:t>tier</a:t>
            </a:r>
            <a:r>
              <a:rPr lang="en-GB" sz="2400" dirty="0" smtClean="0"/>
              <a:t> </a:t>
            </a:r>
          </a:p>
          <a:p>
            <a:r>
              <a:rPr lang="en-GB" sz="2400" dirty="0" smtClean="0"/>
              <a:t>The client should be unaware of the tier</a:t>
            </a:r>
            <a:endParaRPr lang="en-GB" sz="2400" dirty="0"/>
          </a:p>
          <a:p>
            <a:r>
              <a:rPr lang="en-GB" sz="2400" dirty="0" smtClean="0"/>
              <a:t>The </a:t>
            </a:r>
            <a:r>
              <a:rPr lang="en-GB" sz="2400" dirty="0" err="1" smtClean="0"/>
              <a:t>Permissioning</a:t>
            </a:r>
            <a:r>
              <a:rPr lang="en-GB" sz="2400" dirty="0" smtClean="0"/>
              <a:t> </a:t>
            </a:r>
            <a:r>
              <a:rPr lang="en-GB" sz="2400" dirty="0"/>
              <a:t>system maps users to their </a:t>
            </a:r>
            <a:r>
              <a:rPr lang="en-GB" sz="2400" dirty="0" smtClean="0"/>
              <a:t>tiers</a:t>
            </a:r>
            <a:endParaRPr lang="en-GB" sz="2400" dirty="0"/>
          </a:p>
          <a:p>
            <a:r>
              <a:rPr lang="en-GB" sz="2400" dirty="0" smtClean="0"/>
              <a:t>The Pricing Adapter publishes to all the active tier levels</a:t>
            </a:r>
          </a:p>
          <a:p>
            <a:endParaRPr lang="en-GB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607034" y="3847402"/>
            <a:ext cx="8276756" cy="2477809"/>
            <a:chOff x="611955" y="3446184"/>
            <a:chExt cx="8276756" cy="2477809"/>
          </a:xfrm>
        </p:grpSpPr>
        <p:grpSp>
          <p:nvGrpSpPr>
            <p:cNvPr id="5" name="Group 4"/>
            <p:cNvGrpSpPr/>
            <p:nvPr/>
          </p:nvGrpSpPr>
          <p:grpSpPr>
            <a:xfrm>
              <a:off x="611955" y="3446184"/>
              <a:ext cx="8276756" cy="2477809"/>
              <a:chOff x="1067919" y="3442676"/>
              <a:chExt cx="8276756" cy="2477809"/>
            </a:xfrm>
          </p:grpSpPr>
          <p:pic>
            <p:nvPicPr>
              <p:cNvPr id="11" name="Picture 10" descr="Home-Server-icon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451476" y="4205056"/>
                <a:ext cx="893199" cy="89319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8451476" y="5029872"/>
                <a:ext cx="846293" cy="379600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b="1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Pricing Server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3" name="Rectangle 47"/>
              <p:cNvSpPr>
                <a:spLocks/>
              </p:cNvSpPr>
              <p:nvPr/>
            </p:nvSpPr>
            <p:spPr bwMode="auto">
              <a:xfrm>
                <a:off x="6984748" y="4202807"/>
                <a:ext cx="1072244" cy="895101"/>
              </a:xfrm>
              <a:prstGeom prst="rect">
                <a:avLst/>
              </a:prstGeom>
              <a:solidFill>
                <a:srgbClr val="DDD9C3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Pricing</a:t>
                </a:r>
                <a:b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</a:br>
                <a:r>
                  <a:rPr lang="en-US" sz="1200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Integration Adapter</a:t>
                </a:r>
                <a:endParaRPr lang="en-US" sz="1200" dirty="0"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sp>
            <p:nvSpPr>
              <p:cNvPr id="14" name="Rectangle 47"/>
              <p:cNvSpPr>
                <a:spLocks/>
              </p:cNvSpPr>
              <p:nvPr/>
            </p:nvSpPr>
            <p:spPr bwMode="auto">
              <a:xfrm rot="16200000">
                <a:off x="6393818" y="4508385"/>
                <a:ext cx="894910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DataSource</a:t>
                </a:r>
              </a:p>
            </p:txBody>
          </p:sp>
          <p:sp>
            <p:nvSpPr>
              <p:cNvPr id="16" name="Rectangle 47"/>
              <p:cNvSpPr>
                <a:spLocks/>
              </p:cNvSpPr>
              <p:nvPr/>
            </p:nvSpPr>
            <p:spPr bwMode="auto">
              <a:xfrm rot="16200000">
                <a:off x="1813917" y="3750559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17" name="Rectangle 47"/>
              <p:cNvSpPr>
                <a:spLocks/>
              </p:cNvSpPr>
              <p:nvPr/>
            </p:nvSpPr>
            <p:spPr bwMode="auto">
              <a:xfrm rot="16200000">
                <a:off x="1813917" y="5327949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21" name="Rectangle 35"/>
              <p:cNvSpPr>
                <a:spLocks/>
              </p:cNvSpPr>
              <p:nvPr/>
            </p:nvSpPr>
            <p:spPr bwMode="auto">
              <a:xfrm>
                <a:off x="3123570" y="4190214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22" name="Picture 21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950" y="4469810"/>
                <a:ext cx="311391" cy="311392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3579092" y="4482533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29" name="Picture 28" descr="device-desktop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3442676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  <p:pic>
            <p:nvPicPr>
              <p:cNvPr id="31" name="Picture 30" descr="device-desktop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5020051"/>
                <a:ext cx="1004531" cy="848029"/>
              </a:xfrm>
              <a:prstGeom prst="rect">
                <a:avLst/>
              </a:prstGeom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</p:pic>
        </p:grpSp>
        <p:grpSp>
          <p:nvGrpSpPr>
            <p:cNvPr id="6" name="Group 5"/>
            <p:cNvGrpSpPr/>
            <p:nvPr/>
          </p:nvGrpSpPr>
          <p:grpSpPr>
            <a:xfrm>
              <a:off x="4504440" y="4205435"/>
              <a:ext cx="1380871" cy="897526"/>
              <a:chOff x="4504440" y="4205435"/>
              <a:chExt cx="1380871" cy="897526"/>
            </a:xfrm>
          </p:grpSpPr>
          <p:sp>
            <p:nvSpPr>
              <p:cNvPr id="8" name="Rectangle 35"/>
              <p:cNvSpPr>
                <a:spLocks/>
              </p:cNvSpPr>
              <p:nvPr/>
            </p:nvSpPr>
            <p:spPr bwMode="auto">
              <a:xfrm>
                <a:off x="4504440" y="420543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" name="Picture 8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5923" y="448790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4787865" y="4492654"/>
                <a:ext cx="1051146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Transformer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686152" y="4799272"/>
            <a:ext cx="846293" cy="3796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solidFill>
                  <a:srgbClr val="17375E"/>
                </a:solidFill>
                <a:latin typeface="Arial"/>
                <a:cs typeface="Arial"/>
              </a:rPr>
              <a:t>user1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6152" y="6337170"/>
            <a:ext cx="846293" cy="3796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solidFill>
                  <a:srgbClr val="17375E"/>
                </a:solidFill>
                <a:latin typeface="Arial"/>
                <a:cs typeface="Arial"/>
              </a:rPr>
              <a:t>user2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38" name="Straight Arrow Connector 37"/>
          <p:cNvCxnSpPr>
            <a:endCxn id="21" idx="1"/>
          </p:cNvCxnSpPr>
          <p:nvPr/>
        </p:nvCxnSpPr>
        <p:spPr>
          <a:xfrm>
            <a:off x="1945569" y="4308575"/>
            <a:ext cx="717116" cy="73512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111728" y="4151687"/>
            <a:ext cx="961022" cy="3796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/FX/GBPUSD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72831" y="4081616"/>
            <a:ext cx="1263859" cy="3796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/FX/GBPUSD/tier1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42" name="Straight Arrow Connector 41"/>
          <p:cNvCxnSpPr>
            <a:stCxn id="21" idx="3"/>
            <a:endCxn id="9" idx="1"/>
          </p:cNvCxnSpPr>
          <p:nvPr/>
        </p:nvCxnSpPr>
        <p:spPr>
          <a:xfrm>
            <a:off x="4043556" y="5043703"/>
            <a:ext cx="497446" cy="1115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8" idx="3"/>
          </p:cNvCxnSpPr>
          <p:nvPr/>
        </p:nvCxnSpPr>
        <p:spPr>
          <a:xfrm>
            <a:off x="5880390" y="5055416"/>
            <a:ext cx="356523" cy="1170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13" idx="3"/>
            <a:endCxn id="11" idx="1"/>
          </p:cNvCxnSpPr>
          <p:nvPr/>
        </p:nvCxnSpPr>
        <p:spPr>
          <a:xfrm>
            <a:off x="7596107" y="5055084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7596107" y="4904609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5884449" y="4911139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4043556" y="4893223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 flipV="1">
            <a:off x="1945569" y="3981691"/>
            <a:ext cx="717116" cy="743159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756402" y="4291220"/>
            <a:ext cx="961022" cy="169996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{Tier1 price}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500249" y="4363220"/>
            <a:ext cx="961022" cy="169996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{Tier1 price}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66" name="Straight Arrow Connector 65"/>
          <p:cNvCxnSpPr>
            <a:stCxn id="17" idx="2"/>
            <a:endCxn id="21" idx="1"/>
          </p:cNvCxnSpPr>
          <p:nvPr/>
        </p:nvCxnSpPr>
        <p:spPr>
          <a:xfrm flipV="1">
            <a:off x="1945569" y="5043703"/>
            <a:ext cx="717116" cy="832447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111728" y="5608712"/>
            <a:ext cx="961022" cy="3796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/FX/GBPUSD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916741" y="5746564"/>
            <a:ext cx="1263859" cy="3796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/FX/GBPUSD/tier3</a:t>
            </a:r>
          </a:p>
        </p:txBody>
      </p:sp>
      <p:cxnSp>
        <p:nvCxnSpPr>
          <p:cNvPr id="72" name="Straight Arrow Connector 71"/>
          <p:cNvCxnSpPr/>
          <p:nvPr/>
        </p:nvCxnSpPr>
        <p:spPr>
          <a:xfrm flipH="1" flipV="1">
            <a:off x="7596107" y="5283750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 flipV="1">
            <a:off x="5884449" y="5281013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H="1" flipV="1">
            <a:off x="4059190" y="5277062"/>
            <a:ext cx="394484" cy="1298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>
            <a:off x="1945569" y="5285048"/>
            <a:ext cx="717116" cy="824919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435048" y="5946880"/>
            <a:ext cx="961022" cy="169996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{Tier3 price}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52667" y="5813620"/>
            <a:ext cx="961022" cy="169996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 smtClean="0">
                <a:latin typeface="Arial"/>
                <a:cs typeface="Arial"/>
              </a:rPr>
              <a:t>{Tier3 price}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741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64" grpId="0"/>
      <p:bldP spid="65" grpId="0"/>
      <p:bldP spid="70" grpId="0"/>
      <p:bldP spid="71" grpId="0"/>
      <p:bldP spid="77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 smtClean="0"/>
              <a:t>Tutorial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865" y="483383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64418451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4416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“Data Services” tutorial, Section 2.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53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324</Words>
  <Application>Microsoft Office PowerPoint</Application>
  <PresentationFormat>On-screen Show (4:3)</PresentationFormat>
  <Paragraphs>81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4-3-pp-pres</vt:lpstr>
      <vt:lpstr>Pricing Integration</vt:lpstr>
      <vt:lpstr>Review</vt:lpstr>
      <vt:lpstr>Review</vt:lpstr>
      <vt:lpstr>Static vs Dynamic Data</vt:lpstr>
      <vt:lpstr>Adapter Status</vt:lpstr>
      <vt:lpstr>Data Status</vt:lpstr>
      <vt:lpstr>Tiering</vt:lpstr>
      <vt:lpstr>Tutorial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2013-11-05T06:20:01Z</dcterms:created>
  <dcterms:modified xsi:type="dcterms:W3CDTF">2013-11-05T06:20:05Z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